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91" r:id="rId2"/>
    <p:sldId id="285" r:id="rId3"/>
    <p:sldId id="268" r:id="rId4"/>
    <p:sldId id="286" r:id="rId5"/>
    <p:sldId id="269" r:id="rId6"/>
    <p:sldId id="283" r:id="rId7"/>
    <p:sldId id="259" r:id="rId8"/>
    <p:sldId id="279" r:id="rId9"/>
    <p:sldId id="290" r:id="rId10"/>
    <p:sldId id="262" r:id="rId11"/>
    <p:sldId id="271" r:id="rId12"/>
    <p:sldId id="280" r:id="rId13"/>
    <p:sldId id="273" r:id="rId14"/>
    <p:sldId id="263" r:id="rId15"/>
    <p:sldId id="272" r:id="rId16"/>
    <p:sldId id="281" r:id="rId17"/>
    <p:sldId id="265" r:id="rId18"/>
    <p:sldId id="282" r:id="rId19"/>
    <p:sldId id="275" r:id="rId20"/>
    <p:sldId id="292" r:id="rId21"/>
    <p:sldId id="293" r:id="rId22"/>
    <p:sldId id="289" r:id="rId23"/>
    <p:sldId id="294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4CB4"/>
    <a:srgbClr val="C00000"/>
    <a:srgbClr val="000000"/>
    <a:srgbClr val="1182EA"/>
    <a:srgbClr val="F36C68"/>
    <a:srgbClr val="40BBB2"/>
    <a:srgbClr val="F4D13E"/>
    <a:srgbClr val="A89E9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634" autoAdjust="0"/>
  </p:normalViewPr>
  <p:slideViewPr>
    <p:cSldViewPr snapToGrid="0">
      <p:cViewPr>
        <p:scale>
          <a:sx n="66" d="100"/>
          <a:sy n="66" d="100"/>
        </p:scale>
        <p:origin x="-1716" y="-4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85459-8DCC-4581-A094-B5EDC834B60A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290B4-D2C6-4C53-B094-DF3FC5AB9DD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290B4-D2C6-4C53-B094-DF3FC5AB9DD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290B4-D2C6-4C53-B094-DF3FC5AB9DD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290B4-D2C6-4C53-B094-DF3FC5AB9DD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48813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6170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3084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8377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81186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00453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39255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85766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4724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118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4258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7C67A-8F45-4455-A2D0-ECF87EFF6074}" type="datetimeFigureOut">
              <a:rPr lang="en-US" smtClean="0"/>
              <a:pPr/>
              <a:t>5/26/2015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38DF4-29FD-4C22-AAF5-A676653163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7667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asseri.ir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"/>
          <p:cNvGrpSpPr/>
          <p:nvPr/>
        </p:nvGrpSpPr>
        <p:grpSpPr>
          <a:xfrm>
            <a:off x="462377" y="2650648"/>
            <a:ext cx="4785284" cy="2557279"/>
            <a:chOff x="4073135" y="1628721"/>
            <a:chExt cx="4785284" cy="2557279"/>
          </a:xfrm>
        </p:grpSpPr>
        <p:grpSp>
          <p:nvGrpSpPr>
            <p:cNvPr id="3" name="Group 12"/>
            <p:cNvGrpSpPr/>
            <p:nvPr/>
          </p:nvGrpSpPr>
          <p:grpSpPr>
            <a:xfrm>
              <a:off x="4452587" y="3951983"/>
              <a:ext cx="4238171" cy="234017"/>
              <a:chOff x="4715915" y="3974728"/>
              <a:chExt cx="4238171" cy="23401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4715915" y="4091736"/>
                <a:ext cx="1785093" cy="3587"/>
              </a:xfrm>
              <a:prstGeom prst="line">
                <a:avLst/>
              </a:prstGeom>
              <a:ln w="19050">
                <a:solidFill>
                  <a:srgbClr val="40BB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6628121" y="3974728"/>
                <a:ext cx="234017" cy="234017"/>
              </a:xfrm>
              <a:prstGeom prst="ellipse">
                <a:avLst/>
              </a:prstGeom>
              <a:solidFill>
                <a:srgbClr val="40BB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6971553" y="4091737"/>
                <a:ext cx="1982533" cy="3586"/>
              </a:xfrm>
              <a:prstGeom prst="line">
                <a:avLst/>
              </a:prstGeom>
              <a:ln w="19050">
                <a:solidFill>
                  <a:srgbClr val="40BB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/>
            <p:cNvSpPr/>
            <p:nvPr/>
          </p:nvSpPr>
          <p:spPr>
            <a:xfrm>
              <a:off x="4111618" y="2705862"/>
              <a:ext cx="473048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8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XM Vahid" pitchFamily="2" charset="-78"/>
                  <a:ea typeface="Verdana" pitchFamily="34" charset="0"/>
                  <a:cs typeface="B Koodak" pitchFamily="2" charset="-78"/>
                </a:rPr>
                <a:t>ارائـــــــــــه</a:t>
              </a:r>
              <a:endPara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XM Vahid" pitchFamily="2" charset="-78"/>
                <a:ea typeface="Verdana" pitchFamily="34" charset="0"/>
                <a:cs typeface="B Koodak" pitchFamily="2" charset="-78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073135" y="1628721"/>
              <a:ext cx="4785284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1"/>
              <a:r>
                <a:rPr lang="fa-IR" sz="7200" b="1" spc="300" dirty="0" smtClean="0">
                  <a:solidFill>
                    <a:srgbClr val="40BBB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B Yekan" pitchFamily="2" charset="-78"/>
                </a:rPr>
                <a:t>روند طراحی </a:t>
              </a:r>
              <a:endParaRPr lang="en-IN" sz="7200" b="1" dirty="0" smtClean="0">
                <a:latin typeface="Verdana" pitchFamily="34" charset="0"/>
                <a:ea typeface="Verdana" pitchFamily="34" charset="0"/>
                <a:cs typeface="B Yekan" pitchFamily="2" charset="-7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59808" y="2157984"/>
              <a:ext cx="39745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endParaRPr lang="en-IN" sz="6000" b="1" dirty="0">
                <a:latin typeface="Verdana" pitchFamily="34" charset="0"/>
                <a:ea typeface="Verdana" pitchFamily="34" charset="0"/>
                <a:cs typeface="B Yekan" pitchFamily="2" charset="-78"/>
              </a:endParaRP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12821" y="696442"/>
            <a:ext cx="3211325" cy="517346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17826" y="776926"/>
            <a:ext cx="171393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10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64648" y="5247316"/>
            <a:ext cx="22990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مهدی ناصری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63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608645" y="854244"/>
            <a:ext cx="5209674" cy="5209674"/>
          </a:xfrm>
          <a:prstGeom prst="ellipse">
            <a:avLst/>
          </a:prstGeom>
          <a:solidFill>
            <a:srgbClr val="F3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6405" y="2488053"/>
            <a:ext cx="5153887" cy="1942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5400" b="1" dirty="0" smtClean="0">
                <a:solidFill>
                  <a:schemeClr val="bg1"/>
                </a:solidFill>
                <a:latin typeface="XM Vahid" pitchFamily="2" charset="-78"/>
                <a:ea typeface="Verdana" pitchFamily="34" charset="0"/>
                <a:cs typeface="XM Vahid" pitchFamily="2" charset="-78"/>
              </a:rPr>
              <a:t>پس‌زمینه‌های تصویری</a:t>
            </a:r>
          </a:p>
          <a:p>
            <a:pPr rtl="1"/>
            <a:r>
              <a:rPr lang="fa-IR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بزرگ و تمام‌صفحه</a:t>
            </a:r>
            <a:endParaRPr lang="en-US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15644" y="2300917"/>
            <a:ext cx="1229824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919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4897"/>
          <a:stretch/>
        </p:blipFill>
        <p:spPr>
          <a:xfrm>
            <a:off x="0" y="0"/>
            <a:ext cx="9144000" cy="68580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514" y="2104571"/>
            <a:ext cx="9144000" cy="2496400"/>
          </a:xfrm>
          <a:solidFill>
            <a:srgbClr val="000000">
              <a:alpha val="40000"/>
            </a:srgbClr>
          </a:solidFill>
        </p:spPr>
        <p:txBody>
          <a:bodyPr>
            <a:noAutofit/>
          </a:bodyPr>
          <a:lstStyle/>
          <a:p>
            <a:pPr algn="ctr" rtl="1"/>
            <a:r>
              <a:rPr lang="fa-IR" sz="8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12   Yagut_shsmrt" pitchFamily="2" charset="-78"/>
              </a:rPr>
              <a:t>روندهای طراحی </a:t>
            </a:r>
            <a:br>
              <a:rPr lang="fa-IR" sz="8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12   Yagut_shsmrt" pitchFamily="2" charset="-78"/>
              </a:rPr>
            </a:br>
            <a:r>
              <a:rPr lang="fa-IR" sz="8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12   Yagut_shsmrt" pitchFamily="2" charset="-78"/>
              </a:rPr>
              <a:t>مد </a:t>
            </a:r>
            <a:r>
              <a:rPr lang="fa-IR" sz="8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12   Yagut_shsmrt" pitchFamily="2" charset="-78"/>
              </a:rPr>
              <a:t>عینک</a:t>
            </a:r>
            <a:endParaRPr lang="en-US" sz="8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erdana" pitchFamily="34" charset="0"/>
              <a:ea typeface="Verdana" pitchFamily="34" charset="0"/>
              <a:cs typeface="12   Yagut_shsmrt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2888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776155" y="941330"/>
            <a:ext cx="5209674" cy="5209674"/>
          </a:xfrm>
          <a:prstGeom prst="ellipse">
            <a:avLst/>
          </a:prstGeom>
          <a:solidFill>
            <a:srgbClr val="F4D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04781" y="2473538"/>
            <a:ext cx="4757608" cy="1942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fa-IR" sz="6000" b="1" dirty="0" smtClean="0">
                <a:latin typeface="XM Vahid" pitchFamily="2" charset="-78"/>
                <a:ea typeface="Verdana" pitchFamily="34" charset="0"/>
                <a:cs typeface="XM Vahid" pitchFamily="2" charset="-78"/>
              </a:rPr>
              <a:t>عکس‌های</a:t>
            </a:r>
          </a:p>
          <a:p>
            <a:pPr algn="r" rtl="1"/>
            <a:r>
              <a:rPr lang="fa-IR" sz="4800" b="1" dirty="0" smtClean="0">
                <a:latin typeface="Verdana" pitchFamily="34" charset="0"/>
                <a:ea typeface="Verdana" pitchFamily="34" charset="0"/>
                <a:cs typeface="B Yekan" pitchFamily="2" charset="-78"/>
              </a:rPr>
              <a:t>ویرایش‌شده</a:t>
            </a:r>
            <a:endParaRPr lang="en-US" sz="6000" b="1" dirty="0"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0789" y="2358974"/>
            <a:ext cx="123303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559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83" r="16761" b="-183"/>
          <a:stretch/>
        </p:blipFill>
        <p:spPr>
          <a:xfrm>
            <a:off x="-2349" y="-9405"/>
            <a:ext cx="9146349" cy="686740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130378"/>
            <a:ext cx="9144000" cy="599378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Dast Nevis" pitchFamily="66" charset="-78"/>
              </a:rPr>
              <a:t>هر سفری با نخستین گام‌ها شروع می‌شوند.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Dast Nevis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147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-637674" y="854244"/>
            <a:ext cx="5209674" cy="5209674"/>
          </a:xfrm>
          <a:prstGeom prst="ellipse">
            <a:avLst/>
          </a:prstGeom>
          <a:solidFill>
            <a:srgbClr val="11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70688" y="2488053"/>
            <a:ext cx="4757608" cy="194205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4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محتوی در کنار</a:t>
            </a:r>
            <a:endParaRPr lang="fa-IR" sz="4800" b="1" dirty="0" smtClean="0">
              <a:solidFill>
                <a:schemeClr val="bg1"/>
              </a:solidFill>
              <a:latin typeface="XM Vahid" pitchFamily="2" charset="-78"/>
              <a:ea typeface="Verdana" pitchFamily="34" charset="0"/>
              <a:cs typeface="XM Vahid" pitchFamily="2" charset="-78"/>
            </a:endParaRPr>
          </a:p>
          <a:p>
            <a:pPr rtl="1"/>
            <a:r>
              <a:rPr lang="fa-IR" sz="7200" b="1" dirty="0" smtClean="0">
                <a:solidFill>
                  <a:schemeClr val="bg1"/>
                </a:solidFill>
                <a:latin typeface="XM Vahid" pitchFamily="2" charset="-78"/>
                <a:ea typeface="Verdana" pitchFamily="34" charset="0"/>
                <a:cs typeface="XM Vahid" pitchFamily="2" charset="-78"/>
              </a:rPr>
              <a:t>تصویر</a:t>
            </a:r>
            <a:endParaRPr lang="fa-IR" sz="7200" b="1" dirty="0" smtClean="0">
              <a:solidFill>
                <a:schemeClr val="bg1"/>
              </a:solidFill>
              <a:latin typeface="XM Vahid" pitchFamily="2" charset="-78"/>
              <a:ea typeface="Verdana" pitchFamily="34" charset="0"/>
              <a:cs typeface="XM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15644" y="2300917"/>
            <a:ext cx="128592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7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0130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r="11228"/>
          <a:stretch/>
        </p:blipFill>
        <p:spPr>
          <a:xfrm>
            <a:off x="0" y="0"/>
            <a:ext cx="9144000" cy="6858000"/>
          </a:xfrm>
        </p:spPr>
      </p:pic>
      <p:sp>
        <p:nvSpPr>
          <p:cNvPr id="7" name="Rectangle 6"/>
          <p:cNvSpPr/>
          <p:nvPr/>
        </p:nvSpPr>
        <p:spPr>
          <a:xfrm>
            <a:off x="1654629" y="5014687"/>
            <a:ext cx="7489371" cy="1118936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4286" y="5149916"/>
            <a:ext cx="7308516" cy="848478"/>
          </a:xfrm>
        </p:spPr>
        <p:txBody>
          <a:bodyPr>
            <a:noAutofit/>
          </a:bodyPr>
          <a:lstStyle/>
          <a:p>
            <a:pPr algn="just" rtl="1"/>
            <a:r>
              <a:rPr lang="fa-IR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80% کسب و کارهای نوپا در سال اول شکست </a:t>
            </a:r>
            <a:r>
              <a:rPr lang="fa-IR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می‌خورند </a:t>
            </a:r>
            <a:r>
              <a:rPr lang="fa-IR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و </a:t>
            </a:r>
            <a:r>
              <a:rPr lang="fa-IR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/>
            </a:r>
            <a:br>
              <a:rPr lang="fa-IR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</a:br>
            <a:r>
              <a:rPr lang="fa-IR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65</a:t>
            </a:r>
            <a:r>
              <a:rPr lang="fa-IR" sz="24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% آنها در پنج سال نخست ورشکست می‌شوند.</a:t>
            </a:r>
            <a:endParaRPr lang="en-US" sz="2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3250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805183" y="941330"/>
            <a:ext cx="5209674" cy="5209674"/>
          </a:xfrm>
          <a:prstGeom prst="ellipse">
            <a:avLst/>
          </a:prstGeom>
          <a:solidFill>
            <a:srgbClr val="F3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153467" y="2398753"/>
            <a:ext cx="4742688" cy="2274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7200" b="1" dirty="0" smtClean="0">
                <a:solidFill>
                  <a:schemeClr val="bg1"/>
                </a:solidFill>
                <a:latin typeface="XM Vahid" pitchFamily="2" charset="-78"/>
                <a:ea typeface="Verdana" pitchFamily="34" charset="0"/>
                <a:cs typeface="XM Vahid" pitchFamily="2" charset="-78"/>
              </a:rPr>
              <a:t>بازی با</a:t>
            </a:r>
          </a:p>
          <a:p>
            <a:pPr rtl="1"/>
            <a:r>
              <a:rPr lang="fa-IR" sz="5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آیکون‌ها</a:t>
            </a:r>
            <a:endParaRPr lang="en-US" sz="50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80789" y="2358974"/>
            <a:ext cx="128272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8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2916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638" y="1058780"/>
            <a:ext cx="7868988" cy="4800600"/>
          </a:xfrm>
        </p:spPr>
      </p:pic>
    </p:spTree>
    <p:extLst>
      <p:ext uri="{BB962C8B-B14F-4D97-AF65-F5344CB8AC3E}">
        <p14:creationId xmlns:p14="http://schemas.microsoft.com/office/powerpoint/2010/main" xmlns="" val="232198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-637674" y="854244"/>
            <a:ext cx="5209674" cy="5209674"/>
          </a:xfrm>
          <a:prstGeom prst="ellipse">
            <a:avLst/>
          </a:prstGeom>
          <a:solidFill>
            <a:srgbClr val="11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23660" y="2369723"/>
            <a:ext cx="4608576" cy="2274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54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ترکیب ساده</a:t>
            </a:r>
          </a:p>
          <a:p>
            <a:pPr rtl="1"/>
            <a:r>
              <a:rPr lang="fa-IR" sz="7200" b="1" dirty="0" smtClean="0">
                <a:solidFill>
                  <a:schemeClr val="bg1"/>
                </a:solidFill>
                <a:latin typeface="XM Vahid" pitchFamily="2" charset="-78"/>
                <a:ea typeface="Verdana" pitchFamily="34" charset="0"/>
                <a:cs typeface="XM Vahid" pitchFamily="2" charset="-78"/>
              </a:rPr>
              <a:t>رنگ‌ها</a:t>
            </a:r>
            <a:endParaRPr lang="en-US" sz="7200" b="1" dirty="0">
              <a:solidFill>
                <a:schemeClr val="bg1"/>
              </a:solidFill>
              <a:latin typeface="XM Vahid" pitchFamily="2" charset="-78"/>
              <a:ea typeface="Verdana" pitchFamily="34" charset="0"/>
              <a:cs typeface="XM Vahid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15644" y="2300917"/>
            <a:ext cx="105189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9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92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grayscl/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28"/>
          <a:stretch/>
        </p:blipFill>
        <p:spPr>
          <a:xfrm>
            <a:off x="0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-1" y="0"/>
            <a:ext cx="6075947" cy="6858000"/>
          </a:xfrm>
          <a:prstGeom prst="rect">
            <a:avLst/>
          </a:prstGeom>
          <a:solidFill>
            <a:srgbClr val="40BBB2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75947" y="0"/>
            <a:ext cx="3068053" cy="6858000"/>
          </a:xfrm>
          <a:prstGeom prst="rect">
            <a:avLst/>
          </a:prstGeom>
          <a:solidFill>
            <a:srgbClr val="F4D13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674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-637674" y="854244"/>
            <a:ext cx="5209674" cy="5209674"/>
          </a:xfrm>
          <a:prstGeom prst="ellipse">
            <a:avLst/>
          </a:prstGeom>
          <a:solidFill>
            <a:srgbClr val="F4D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41376" y="2311667"/>
            <a:ext cx="4391526" cy="2274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a-IR" sz="9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XM Vahid" pitchFamily="2" charset="-78"/>
                <a:ea typeface="Verdana" pitchFamily="34" charset="0"/>
                <a:cs typeface="XM Vahid" pitchFamily="2" charset="-78"/>
              </a:rPr>
              <a:t>طراحی</a:t>
            </a:r>
          </a:p>
          <a:p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سریع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15644" y="2300917"/>
            <a:ext cx="92365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9467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848723" y="883272"/>
            <a:ext cx="5209674" cy="5209674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610057" y="2398751"/>
            <a:ext cx="4608576" cy="2274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6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طراحی</a:t>
            </a:r>
          </a:p>
          <a:p>
            <a:pPr rtl="1"/>
            <a:r>
              <a:rPr lang="fa-IR" sz="8800" b="1" dirty="0" smtClean="0">
                <a:solidFill>
                  <a:schemeClr val="bg1"/>
                </a:solidFill>
                <a:latin typeface="XM Vahid" pitchFamily="2" charset="-78"/>
                <a:ea typeface="Verdana" pitchFamily="34" charset="0"/>
                <a:cs typeface="XM Vahid" pitchFamily="2" charset="-78"/>
              </a:rPr>
              <a:t>مسطح</a:t>
            </a:r>
            <a:endParaRPr lang="en-US" sz="13800" b="1" dirty="0">
              <a:solidFill>
                <a:schemeClr val="bg1"/>
              </a:solidFill>
              <a:latin typeface="XM Vahid" pitchFamily="2" charset="-78"/>
              <a:ea typeface="Verdana" pitchFamily="34" charset="0"/>
              <a:cs typeface="XM Vahid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80789" y="2358974"/>
            <a:ext cx="171393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10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92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627086" y="1233713"/>
            <a:ext cx="1016000" cy="841828"/>
          </a:xfrm>
          <a:prstGeom prst="roundRect">
            <a:avLst>
              <a:gd name="adj" fmla="val 11495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708401" y="1226455"/>
            <a:ext cx="3069773" cy="3040743"/>
          </a:xfrm>
          <a:prstGeom prst="roundRect">
            <a:avLst>
              <a:gd name="adj" fmla="val 282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627086" y="2140859"/>
            <a:ext cx="1023260" cy="841828"/>
          </a:xfrm>
          <a:prstGeom prst="roundRect">
            <a:avLst>
              <a:gd name="adj" fmla="val 132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627085" y="3040744"/>
            <a:ext cx="1023257" cy="2315027"/>
          </a:xfrm>
          <a:prstGeom prst="roundRect">
            <a:avLst>
              <a:gd name="adj" fmla="val 6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3730172" y="4310744"/>
            <a:ext cx="3069773" cy="1052284"/>
          </a:xfrm>
          <a:prstGeom prst="roundRect">
            <a:avLst>
              <a:gd name="adj" fmla="val 69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hlinkClick r:id="rId3"/>
          </p:cNvPr>
          <p:cNvSpPr/>
          <p:nvPr/>
        </p:nvSpPr>
        <p:spPr>
          <a:xfrm>
            <a:off x="1923804" y="915204"/>
            <a:ext cx="5209674" cy="5209674"/>
          </a:xfrm>
          <a:prstGeom prst="ellipse">
            <a:avLst/>
          </a:prstGeom>
          <a:solidFill>
            <a:srgbClr val="11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396472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  <a:hlinkClick r:id="rId3"/>
              </a:rPr>
              <a:t>www.mnasseri.ir</a:t>
            </a:r>
            <a:endParaRPr lang="en-US" sz="2000" b="1" dirty="0" smtClean="0">
              <a:solidFill>
                <a:srgbClr val="FFFF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310663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err="1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mahdi.nasseri</a:t>
            </a:r>
            <a:endParaRPr lang="en-IN" sz="40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153775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4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ترجمه ای از:</a:t>
            </a:r>
            <a:endParaRPr lang="en-US" sz="1400" dirty="0" smtClean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  <a:p>
            <a:pPr algn="ctr"/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http://www.slideshare.net/sketchbubble/presentation-design-trends-2014</a:t>
            </a:r>
            <a:endParaRPr lang="en-US" sz="1400" dirty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92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hlinkClick r:id="rId3"/>
          </p:cNvPr>
          <p:cNvSpPr/>
          <p:nvPr/>
        </p:nvSpPr>
        <p:spPr>
          <a:xfrm>
            <a:off x="1923804" y="915204"/>
            <a:ext cx="5209674" cy="5209674"/>
          </a:xfrm>
          <a:prstGeom prst="ellipse">
            <a:avLst/>
          </a:prstGeom>
          <a:solidFill>
            <a:srgbClr val="11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0" y="342768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FFFF"/>
                </a:solidFill>
                <a:hlinkClick r:id="rId3"/>
              </a:rPr>
              <a:t>http://www.slideshare.net/mahdinasseri/</a:t>
            </a:r>
            <a:endParaRPr lang="en-US" sz="2000" b="1" dirty="0" smtClean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56880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8" name="Group 33"/>
          <p:cNvGrpSpPr>
            <a:grpSpLocks/>
          </p:cNvGrpSpPr>
          <p:nvPr/>
        </p:nvGrpSpPr>
        <p:grpSpPr bwMode="auto">
          <a:xfrm>
            <a:off x="3532412" y="3993241"/>
            <a:ext cx="2099132" cy="1478644"/>
            <a:chOff x="0" y="0"/>
            <a:chExt cx="748" cy="549"/>
          </a:xfrm>
        </p:grpSpPr>
        <p:sp>
          <p:nvSpPr>
            <p:cNvPr id="9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1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215926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BB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49" y="4840874"/>
            <a:ext cx="7886700" cy="705685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به دنیای دیجیتال خوش آمدید</a:t>
            </a:r>
            <a:endParaRPr lang="en-US" sz="36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7982" y="2238512"/>
            <a:ext cx="1621638" cy="2119407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33991" y="2157259"/>
            <a:ext cx="4386081" cy="220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903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848726" y="970359"/>
            <a:ext cx="5209674" cy="5209674"/>
          </a:xfrm>
          <a:prstGeom prst="ellipse">
            <a:avLst/>
          </a:prstGeom>
          <a:solidFill>
            <a:srgbClr val="F3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77144" y="2355210"/>
            <a:ext cx="4732902" cy="2274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4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تمیز و</a:t>
            </a:r>
          </a:p>
          <a:p>
            <a:pPr algn="ctr" rtl="1"/>
            <a:r>
              <a:rPr lang="fa-IR" sz="8000" b="1" dirty="0" smtClean="0">
                <a:solidFill>
                  <a:schemeClr val="bg1"/>
                </a:solidFill>
                <a:latin typeface="XM Vahid" pitchFamily="2" charset="-78"/>
                <a:ea typeface="Verdana" pitchFamily="34" charset="0"/>
                <a:cs typeface="XM Vahid" pitchFamily="2" charset="-78"/>
              </a:rPr>
              <a:t>مینیمال</a:t>
            </a:r>
            <a:endParaRPr lang="en-US" sz="4800" b="1" dirty="0">
              <a:solidFill>
                <a:schemeClr val="bg1"/>
              </a:solidFill>
              <a:latin typeface="XM Vahid" pitchFamily="2" charset="-78"/>
              <a:ea typeface="Verdana" pitchFamily="34" charset="0"/>
              <a:cs typeface="XM Vahid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80789" y="2358974"/>
            <a:ext cx="1138453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28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5" name="Oval 4"/>
          <p:cNvSpPr/>
          <p:nvPr/>
        </p:nvSpPr>
        <p:spPr>
          <a:xfrm>
            <a:off x="2213811" y="1058780"/>
            <a:ext cx="4728410" cy="4728410"/>
          </a:xfrm>
          <a:prstGeom prst="ellipse">
            <a:avLst/>
          </a:prstGeom>
          <a:solidFill>
            <a:srgbClr val="40BBB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213810" y="3779093"/>
            <a:ext cx="4728410" cy="9913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4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Koodak" pitchFamily="2" charset="-78"/>
              </a:rPr>
              <a:t>میـــنـــیمال</a:t>
            </a:r>
            <a:endParaRPr lang="en-US" sz="48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Koodak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13811" y="2974715"/>
            <a:ext cx="4728410" cy="7851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9600" dirty="0" smtClean="0">
                <a:solidFill>
                  <a:schemeClr val="bg1"/>
                </a:solidFill>
                <a:latin typeface="IranNastaliq" pitchFamily="18" charset="0"/>
                <a:cs typeface="IranNastaliq" pitchFamily="18" charset="0"/>
              </a:rPr>
              <a:t>ارائه‌های</a:t>
            </a:r>
            <a:endParaRPr lang="en-US" sz="9600" dirty="0">
              <a:solidFill>
                <a:schemeClr val="bg1"/>
              </a:solidFill>
              <a:latin typeface="IranNastaliq" pitchFamily="18" charset="0"/>
              <a:cs typeface="IranNastaliq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72868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-637674" y="854244"/>
            <a:ext cx="5209674" cy="5209674"/>
          </a:xfrm>
          <a:prstGeom prst="ellipse">
            <a:avLst/>
          </a:prstGeom>
          <a:solidFill>
            <a:srgbClr val="1182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310" y="2311667"/>
            <a:ext cx="5230368" cy="2274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4800" b="1" dirty="0" smtClean="0">
                <a:solidFill>
                  <a:schemeClr val="bg1"/>
                </a:solidFill>
                <a:latin typeface="XM Vahid" pitchFamily="2" charset="-78"/>
                <a:ea typeface="Verdana" pitchFamily="34" charset="0"/>
                <a:cs typeface="XM Vahid" pitchFamily="2" charset="-78"/>
              </a:rPr>
              <a:t>اینفوگرافیک‌های</a:t>
            </a:r>
          </a:p>
          <a:p>
            <a:pPr rtl="1"/>
            <a:r>
              <a:rPr lang="fa-IR" sz="48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جذاب</a:t>
            </a:r>
            <a:endParaRPr lang="en-US" sz="48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15644" y="2300917"/>
            <a:ext cx="134043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6547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83259" y="2748464"/>
            <a:ext cx="4183815" cy="551280"/>
          </a:xfrm>
          <a:prstGeom prst="rect">
            <a:avLst/>
          </a:prstGeom>
          <a:solidFill>
            <a:srgbClr val="A89E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rtl="1" eaLnBrk="1" hangingPunct="1">
              <a:defRPr/>
            </a:pPr>
            <a:endParaRPr lang="en-US"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3083260" y="3299744"/>
            <a:ext cx="3498014" cy="551279"/>
          </a:xfrm>
          <a:prstGeom prst="rect">
            <a:avLst/>
          </a:prstGeom>
          <a:solidFill>
            <a:srgbClr val="40BB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rtl="1" eaLnBrk="1" hangingPunct="1">
              <a:defRPr/>
            </a:pPr>
            <a:endParaRPr lang="en-US"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83260" y="3851023"/>
            <a:ext cx="4436962" cy="551280"/>
          </a:xfrm>
          <a:prstGeom prst="rect">
            <a:avLst/>
          </a:prstGeom>
          <a:solidFill>
            <a:srgbClr val="F4D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rtl="1" eaLnBrk="1" hangingPunct="1">
              <a:defRPr/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83260" y="2197184"/>
            <a:ext cx="3762709" cy="551279"/>
          </a:xfrm>
          <a:prstGeom prst="rect">
            <a:avLst/>
          </a:prstGeom>
          <a:solidFill>
            <a:srgbClr val="F36C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rtl="1" eaLnBrk="1" hangingPunct="1">
              <a:defRPr/>
            </a:pPr>
            <a:endParaRPr lang="en-US">
              <a:cs typeface="B Yekan" pitchFamily="2" charset="-78"/>
            </a:endParaRPr>
          </a:p>
        </p:txBody>
      </p:sp>
      <p:pic>
        <p:nvPicPr>
          <p:cNvPr id="1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450567" y="1653507"/>
            <a:ext cx="3410120" cy="32179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90720" y="3078194"/>
            <a:ext cx="347473" cy="7770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67074" y="2113262"/>
            <a:ext cx="738748" cy="5362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36615" y="3665418"/>
            <a:ext cx="346270" cy="7410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38193" y="2817373"/>
            <a:ext cx="649704" cy="412037"/>
          </a:xfrm>
          <a:prstGeom prst="rect">
            <a:avLst/>
          </a:prstGeom>
        </p:spPr>
      </p:pic>
      <p:sp>
        <p:nvSpPr>
          <p:cNvPr id="19" name="Title 1"/>
          <p:cNvSpPr txBox="1">
            <a:spLocks/>
          </p:cNvSpPr>
          <p:nvPr/>
        </p:nvSpPr>
        <p:spPr>
          <a:xfrm>
            <a:off x="3814537" y="3945870"/>
            <a:ext cx="2562201" cy="361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پاریس، فرانسه</a:t>
            </a:r>
            <a:endParaRPr lang="en-US" sz="20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826729" y="3386640"/>
            <a:ext cx="1927895" cy="361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نیویورک، آمریکا</a:t>
            </a:r>
            <a:endParaRPr lang="en-US" sz="20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814537" y="2299983"/>
            <a:ext cx="1964471" cy="361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لندن، انگلستان</a:t>
            </a:r>
            <a:endParaRPr lang="en-US" sz="20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3814536" y="2839161"/>
            <a:ext cx="2171735" cy="361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20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رم، ایتالیا</a:t>
            </a:r>
            <a:endParaRPr lang="en-US" sz="2000" b="1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231648" y="5234337"/>
            <a:ext cx="8912352" cy="361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1"/>
            <a:r>
              <a:rPr lang="fa-IR" sz="28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اینفوگرافیک</a:t>
            </a:r>
            <a:r>
              <a:rPr lang="fa-IR" sz="2400" b="1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: محبوب‌ترین شهرها برای سفر در سال 2014</a:t>
            </a:r>
            <a:endParaRPr lang="en-US" sz="2400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6498336" y="3945870"/>
            <a:ext cx="973841" cy="361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B Traffic" pitchFamily="2" charset="-78"/>
              </a:rPr>
              <a:t>82</a:t>
            </a: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B Traffic" pitchFamily="2" charset="-78"/>
              </a:rPr>
              <a:t>%</a:t>
            </a:r>
            <a:endParaRPr lang="en-US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B Traffic" pitchFamily="2" charset="-78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5827777" y="2299983"/>
            <a:ext cx="911000" cy="361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B Traffic" pitchFamily="2" charset="-78"/>
              </a:rPr>
              <a:t>66</a:t>
            </a: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B Traffic" pitchFamily="2" charset="-78"/>
              </a:rPr>
              <a:t>%</a:t>
            </a:r>
            <a:endParaRPr lang="en-US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B Traffic" pitchFamily="2" charset="-78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6278880" y="2839161"/>
            <a:ext cx="909891" cy="361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B Traffic" pitchFamily="2" charset="-78"/>
              </a:rPr>
              <a:t>78</a:t>
            </a: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B Traffic" pitchFamily="2" charset="-78"/>
              </a:rPr>
              <a:t>%</a:t>
            </a:r>
            <a:endParaRPr lang="en-US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B Traffic" pitchFamily="2" charset="-78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5669281" y="3382282"/>
            <a:ext cx="917678" cy="3615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1"/>
            <a:r>
              <a:rPr lang="fa-IR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B Traffic" pitchFamily="2" charset="-78"/>
              </a:rPr>
              <a:t>58</a:t>
            </a:r>
            <a:r>
              <a:rPr lang="en-US" sz="2000" b="1" dirty="0" smtClean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B Traffic" pitchFamily="2" charset="-78"/>
              </a:rPr>
              <a:t>%</a:t>
            </a:r>
            <a:endParaRPr lang="en-US" sz="2000" b="1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B Traffic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418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645526" y="868758"/>
            <a:ext cx="5209674" cy="5209674"/>
          </a:xfrm>
          <a:prstGeom prst="ellipse">
            <a:avLst/>
          </a:prstGeom>
          <a:solidFill>
            <a:srgbClr val="F4D1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9776" y="2810813"/>
            <a:ext cx="5205984" cy="1325563"/>
          </a:xfrm>
        </p:spPr>
        <p:txBody>
          <a:bodyPr>
            <a:noAutofit/>
          </a:bodyPr>
          <a:lstStyle/>
          <a:p>
            <a:pPr rtl="1"/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XM Vahid" pitchFamily="2" charset="-78"/>
                <a:ea typeface="Verdana" pitchFamily="34" charset="0"/>
                <a:cs typeface="XM Vahid" pitchFamily="2" charset="-78"/>
              </a:rPr>
              <a:t>تایپوگرافی</a:t>
            </a:r>
            <a: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/>
            </a:r>
            <a:br>
              <a:rPr lang="fa-IR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</a:br>
            <a:r>
              <a:rPr lang="fa-IR" sz="5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B Yekan" pitchFamily="2" charset="-78"/>
              </a:rPr>
              <a:t>گیرا</a:t>
            </a:r>
            <a:endParaRPr lang="en-US" sz="6000" b="1" dirty="0">
              <a:solidFill>
                <a:schemeClr val="tx1">
                  <a:lumMod val="75000"/>
                  <a:lumOff val="25000"/>
                </a:schemeClr>
              </a:solidFill>
              <a:latin typeface="Verdana" pitchFamily="34" charset="0"/>
              <a:ea typeface="Verdana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80789" y="2358974"/>
            <a:ext cx="1281120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4511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91717" y="532010"/>
            <a:ext cx="3794629" cy="67403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3200" b="1" dirty="0" smtClean="0">
                <a:solidFill>
                  <a:srgbClr val="40BBB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XM Vahid" pitchFamily="2" charset="-78"/>
                <a:ea typeface="Verdana" pitchFamily="34" charset="0"/>
                <a:cs typeface="B Traffic" pitchFamily="2" charset="-78"/>
              </a:rPr>
              <a:t>1</a:t>
            </a:r>
            <a:r>
              <a:rPr lang="fa-IR" sz="432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XM Vahid" pitchFamily="2" charset="-78"/>
                <a:ea typeface="Verdana" pitchFamily="34" charset="0"/>
                <a:cs typeface="B Traffic" pitchFamily="2" charset="-78"/>
              </a:rPr>
              <a:t>0</a:t>
            </a:r>
            <a:endParaRPr lang="en-US" sz="43200" b="1" dirty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XM Vahid" pitchFamily="2" charset="-78"/>
              <a:ea typeface="Verdana" pitchFamily="34" charset="0"/>
              <a:cs typeface="B Traffic" pitchFamily="2" charset="-78"/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500860" y="2244256"/>
            <a:ext cx="4730487" cy="2499223"/>
            <a:chOff x="4111618" y="1686777"/>
            <a:chExt cx="4730487" cy="2499223"/>
          </a:xfrm>
        </p:grpSpPr>
        <p:grpSp>
          <p:nvGrpSpPr>
            <p:cNvPr id="3" name="Group 12"/>
            <p:cNvGrpSpPr/>
            <p:nvPr/>
          </p:nvGrpSpPr>
          <p:grpSpPr>
            <a:xfrm>
              <a:off x="4452587" y="3951983"/>
              <a:ext cx="4238171" cy="234017"/>
              <a:chOff x="4715915" y="3974728"/>
              <a:chExt cx="4238171" cy="234017"/>
            </a:xfrm>
          </p:grpSpPr>
          <p:cxnSp>
            <p:nvCxnSpPr>
              <p:cNvPr id="22" name="Straight Connector 21"/>
              <p:cNvCxnSpPr/>
              <p:nvPr/>
            </p:nvCxnSpPr>
            <p:spPr>
              <a:xfrm flipV="1">
                <a:off x="4715915" y="4091736"/>
                <a:ext cx="1785093" cy="3587"/>
              </a:xfrm>
              <a:prstGeom prst="line">
                <a:avLst/>
              </a:prstGeom>
              <a:ln w="19050">
                <a:solidFill>
                  <a:srgbClr val="40BB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6628121" y="3974728"/>
                <a:ext cx="234017" cy="234017"/>
              </a:xfrm>
              <a:prstGeom prst="ellipse">
                <a:avLst/>
              </a:prstGeom>
              <a:solidFill>
                <a:srgbClr val="40BBB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1"/>
                <a:endParaRPr lang="en-US"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6971553" y="4091737"/>
                <a:ext cx="1982533" cy="3586"/>
              </a:xfrm>
              <a:prstGeom prst="line">
                <a:avLst/>
              </a:prstGeom>
              <a:ln w="19050">
                <a:solidFill>
                  <a:srgbClr val="40BBB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/>
            <p:cNvSpPr/>
            <p:nvPr/>
          </p:nvSpPr>
          <p:spPr>
            <a:xfrm>
              <a:off x="4111618" y="2705862"/>
              <a:ext cx="4730487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8000" b="1" dirty="0" smtClean="0">
                  <a:solidFill>
                    <a:schemeClr val="accent4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XM Vahid" pitchFamily="2" charset="-78"/>
                  <a:ea typeface="Verdana" pitchFamily="34" charset="0"/>
                  <a:cs typeface="B Koodak" pitchFamily="2" charset="-78"/>
                </a:rPr>
                <a:t>ارائـــــــــــه</a:t>
              </a:r>
              <a:endParaRPr lang="en-US" sz="7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XM Vahid" pitchFamily="2" charset="-78"/>
                <a:ea typeface="Verdana" pitchFamily="34" charset="0"/>
                <a:cs typeface="B Koodak" pitchFamily="2" charset="-78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36649" y="1686777"/>
              <a:ext cx="4203395" cy="1107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1"/>
              <a:r>
                <a:rPr lang="fa-IR" sz="6600" b="1" spc="300" dirty="0" smtClean="0">
                  <a:solidFill>
                    <a:srgbClr val="40BBB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B Yekan" pitchFamily="2" charset="-78"/>
                </a:rPr>
                <a:t>روند </a:t>
              </a:r>
              <a:r>
                <a:rPr lang="fa-IR" sz="6600" b="1" spc="300" dirty="0" smtClean="0">
                  <a:solidFill>
                    <a:srgbClr val="40BBB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Verdana" pitchFamily="34" charset="0"/>
                  <a:ea typeface="Verdana" pitchFamily="34" charset="0"/>
                  <a:cs typeface="B Yekan" pitchFamily="2" charset="-78"/>
                </a:rPr>
                <a:t>طراحی</a:t>
              </a:r>
              <a:endParaRPr lang="en-IN" sz="6600" b="1" dirty="0" smtClean="0">
                <a:latin typeface="Verdana" pitchFamily="34" charset="0"/>
                <a:ea typeface="Verdana" pitchFamily="34" charset="0"/>
                <a:cs typeface="B Yekan" pitchFamily="2" charset="-78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559808" y="2157984"/>
              <a:ext cx="397459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endParaRPr lang="en-IN" sz="6000" b="1" dirty="0">
                <a:latin typeface="Verdana" pitchFamily="34" charset="0"/>
                <a:ea typeface="Verdana" pitchFamily="34" charset="0"/>
                <a:cs typeface="B Yekan" pitchFamily="2" charset="-7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03630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716</TotalTime>
  <Words>126</Words>
  <Application>Microsoft Office PowerPoint</Application>
  <PresentationFormat>On-screen Show (4:3)</PresentationFormat>
  <Paragraphs>60</Paragraphs>
  <Slides>23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به دنیای دیجیتال خوش آمدید</vt:lpstr>
      <vt:lpstr>Slide 4</vt:lpstr>
      <vt:lpstr>Slide 5</vt:lpstr>
      <vt:lpstr>Slide 6</vt:lpstr>
      <vt:lpstr>Slide 7</vt:lpstr>
      <vt:lpstr>تایپوگرافی گیرا</vt:lpstr>
      <vt:lpstr>Slide 9</vt:lpstr>
      <vt:lpstr>Slide 10</vt:lpstr>
      <vt:lpstr>روندهای طراحی  مد عینک</vt:lpstr>
      <vt:lpstr>Slide 12</vt:lpstr>
      <vt:lpstr>هر سفری با نخستین گام‌ها شروع می‌شوند.</vt:lpstr>
      <vt:lpstr>Slide 14</vt:lpstr>
      <vt:lpstr>80% کسب و کارهای نوپا در سال اول شکست می‌خورند و  65% آنها در پنج سال نخست ورشکست می‌شوند.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Design Trends 2014</dc:title>
  <dc:creator>Akbar</dc:creator>
  <cp:lastModifiedBy>NPSoft</cp:lastModifiedBy>
  <cp:revision>163</cp:revision>
  <dcterms:created xsi:type="dcterms:W3CDTF">2014-07-18T03:32:04Z</dcterms:created>
  <dcterms:modified xsi:type="dcterms:W3CDTF">2015-05-26T17:02:24Z</dcterms:modified>
</cp:coreProperties>
</file>